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64" r:id="rId12"/>
    <p:sldId id="365" r:id="rId13"/>
    <p:sldId id="355" r:id="rId14"/>
    <p:sldId id="356" r:id="rId15"/>
    <p:sldId id="357" r:id="rId16"/>
    <p:sldId id="362" r:id="rId17"/>
    <p:sldId id="363"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64"/>
            <p14:sldId id="365"/>
            <p14:sldId id="355"/>
            <p14:sldId id="356"/>
            <p14:sldId id="357"/>
            <p14:sldId id="362"/>
            <p14:sldId id="363"/>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05" d="100"/>
          <a:sy n="105" d="100"/>
        </p:scale>
        <p:origin x="1554" y="10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a:solidFill>
                  <a:srgbClr val="475E9F"/>
                </a:solidFill>
                <a:latin typeface="Marianne" panose="02000000000000000000" pitchFamily="2" charset="0"/>
              </a:rPr>
              <a:t>Comment demander sa voie d’orientation après la 2</a:t>
            </a:r>
            <a:r>
              <a:rPr lang="fr-FR" sz="2800" b="1" baseline="30000" dirty="0">
                <a:solidFill>
                  <a:srgbClr val="475E9F"/>
                </a:solidFill>
                <a:latin typeface="Marianne" panose="02000000000000000000" pitchFamily="2" charset="0"/>
              </a:rPr>
              <a:t>de </a:t>
            </a:r>
            <a:r>
              <a:rPr lang="fr-FR" sz="2800" b="1" dirty="0">
                <a:solidFill>
                  <a:srgbClr val="475E9F"/>
                </a:solidFill>
                <a:latin typeface="Marianne" panose="02000000000000000000" pitchFamily="2" charset="0"/>
              </a:rPr>
              <a:t>?</a:t>
            </a:r>
          </a:p>
          <a:p>
            <a:pPr lvl="1"/>
            <a:endParaRPr lang="fr-FR" sz="3200" b="1" dirty="0">
              <a:solidFill>
                <a:srgbClr val="475E9F"/>
              </a:solidFill>
              <a:latin typeface="Marianne" panose="02000000000000000000" pitchFamily="2" charset="0"/>
            </a:endParaRPr>
          </a:p>
          <a:p>
            <a:pPr lvl="1"/>
            <a:r>
              <a:rPr lang="fr-FR" sz="2800" b="1" i="1" dirty="0">
                <a:solidFill>
                  <a:srgbClr val="475E9F"/>
                </a:solidFill>
                <a:latin typeface="Marianne" panose="02000000000000000000" pitchFamily="2" charset="0"/>
              </a:rPr>
              <a:t>Dialogue avec le conseil de classe</a:t>
            </a: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2</a:t>
            </a:r>
            <a:r>
              <a:rPr lang="fr-FR" sz="2000" baseline="30000" dirty="0">
                <a:solidFill>
                  <a:srgbClr val="475E9F"/>
                </a:solidFill>
                <a:latin typeface="Marianne" panose="02000000000000000000" pitchFamily="2" charset="0"/>
              </a:rPr>
              <a:t>de</a:t>
            </a:r>
            <a:endParaRPr lang="fr-FR" sz="2000" dirty="0">
              <a:solidFill>
                <a:srgbClr val="475E9F"/>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720962" y="764704"/>
            <a:ext cx="7084742" cy="5508000"/>
          </a:xfrm>
          <a:prstGeom prst="rect">
            <a:avLst/>
          </a:prstGeom>
        </p:spPr>
      </p:pic>
      <p:sp>
        <p:nvSpPr>
          <p:cNvPr id="9" name="Titre 8"/>
          <p:cNvSpPr>
            <a:spLocks noGrp="1"/>
          </p:cNvSpPr>
          <p:nvPr>
            <p:ph type="title"/>
          </p:nvPr>
        </p:nvSpPr>
        <p:spPr>
          <a:xfrm>
            <a:off x="539552" y="3789040"/>
            <a:ext cx="3060808" cy="956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 Ajouter une intention ouvre une pop-up qui permet la sélection d’une voie d’orientation</a:t>
            </a:r>
          </a:p>
        </p:txBody>
      </p:sp>
    </p:spTree>
    <p:extLst>
      <p:ext uri="{BB962C8B-B14F-4D97-AF65-F5344CB8AC3E}">
        <p14:creationId xmlns:p14="http://schemas.microsoft.com/office/powerpoint/2010/main" val="55596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La sélection d’une voie se fait dans l’ordre de préférence, il est possible de les modifier jusqu’à la fermeture du service en ligne Orientation à la date indiquée par le chef d’établissement</a:t>
            </a:r>
            <a:r>
              <a:rPr lang="fr-FR" sz="1800" dirty="0">
                <a:solidFill>
                  <a:srgbClr val="002060"/>
                </a:solidFill>
                <a:latin typeface="Marianne" panose="02000000000000000000" pitchFamily="2" charset="0"/>
              </a:rPr>
              <a:t>.</a:t>
            </a:r>
            <a:br>
              <a:rPr lang="fr-FR" sz="1800" dirty="0">
                <a:solidFill>
                  <a:srgbClr val="002060"/>
                </a:solidFill>
                <a:latin typeface="Marianne" panose="02000000000000000000" pitchFamily="2" charset="0"/>
              </a:rPr>
            </a:br>
            <a:endParaRPr lang="fr-FR" sz="1800" dirty="0">
              <a:solidFill>
                <a:srgbClr val="002060"/>
              </a:solidFill>
              <a:latin typeface="Marianne" panose="02000000000000000000" pitchFamily="2" charset="0"/>
            </a:endParaRPr>
          </a:p>
        </p:txBody>
      </p:sp>
      <p:pic>
        <p:nvPicPr>
          <p:cNvPr id="8" name="Image 7"/>
          <p:cNvPicPr>
            <a:picLocks noChangeAspect="1"/>
          </p:cNvPicPr>
          <p:nvPr/>
        </p:nvPicPr>
        <p:blipFill>
          <a:blip r:embed="rId2"/>
          <a:stretch>
            <a:fillRect/>
          </a:stretch>
        </p:blipFill>
        <p:spPr>
          <a:xfrm>
            <a:off x="365370" y="1988840"/>
            <a:ext cx="8649990" cy="3888000"/>
          </a:xfrm>
          <a:prstGeom prst="rect">
            <a:avLst/>
          </a:prstGeom>
        </p:spPr>
      </p:pic>
    </p:spTree>
    <p:extLst>
      <p:ext uri="{BB962C8B-B14F-4D97-AF65-F5344CB8AC3E}">
        <p14:creationId xmlns:p14="http://schemas.microsoft.com/office/powerpoint/2010/main" val="40173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pic>
        <p:nvPicPr>
          <p:cNvPr id="5" name="Image 4"/>
          <p:cNvPicPr>
            <a:picLocks noChangeAspect="1"/>
          </p:cNvPicPr>
          <p:nvPr/>
        </p:nvPicPr>
        <p:blipFill>
          <a:blip r:embed="rId2"/>
          <a:stretch>
            <a:fillRect/>
          </a:stretch>
        </p:blipFill>
        <p:spPr>
          <a:xfrm>
            <a:off x="2124610" y="871352"/>
            <a:ext cx="5758875" cy="5400000"/>
          </a:xfrm>
          <a:prstGeom prst="rect">
            <a:avLst/>
          </a:prstGeom>
        </p:spPr>
      </p:pic>
      <p:sp>
        <p:nvSpPr>
          <p:cNvPr id="9" name="Titre 8"/>
          <p:cNvSpPr>
            <a:spLocks noGrp="1"/>
          </p:cNvSpPr>
          <p:nvPr>
            <p:ph type="title"/>
          </p:nvPr>
        </p:nvSpPr>
        <p:spPr>
          <a:xfrm>
            <a:off x="467545" y="3789040"/>
            <a:ext cx="3096344" cy="50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demandes doit être validé pour être enregistré.</a:t>
            </a:r>
          </a:p>
        </p:txBody>
      </p:sp>
    </p:spTree>
    <p:extLst>
      <p:ext uri="{BB962C8B-B14F-4D97-AF65-F5344CB8AC3E}">
        <p14:creationId xmlns:p14="http://schemas.microsoft.com/office/powerpoint/2010/main" val="314497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pic>
        <p:nvPicPr>
          <p:cNvPr id="5" name="Image 4"/>
          <p:cNvPicPr>
            <a:picLocks noChangeAspect="1"/>
          </p:cNvPicPr>
          <p:nvPr/>
        </p:nvPicPr>
        <p:blipFill>
          <a:blip r:embed="rId2"/>
          <a:stretch>
            <a:fillRect/>
          </a:stretch>
        </p:blipFill>
        <p:spPr>
          <a:xfrm>
            <a:off x="2570723" y="823158"/>
            <a:ext cx="5645656" cy="5544000"/>
          </a:xfrm>
          <a:prstGeom prst="rect">
            <a:avLst/>
          </a:prstGeom>
        </p:spPr>
      </p:pic>
      <p:sp>
        <p:nvSpPr>
          <p:cNvPr id="8" name="Rectangle 7"/>
          <p:cNvSpPr/>
          <p:nvPr/>
        </p:nvSpPr>
        <p:spPr>
          <a:xfrm>
            <a:off x="222272" y="3356992"/>
            <a:ext cx="3770366"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1849B"/>
                </a:solidFill>
                <a:latin typeface="Marianne" panose="02000000000000000000" pitchFamily="2" charset="0"/>
              </a:rPr>
              <a:t>Un courriel avec le récapitulatif des intentions d’orientation validées est transmis à chaque représentant légal. </a:t>
            </a:r>
          </a:p>
          <a:p>
            <a:endParaRPr lang="fr-FR" sz="1600" b="1" dirty="0">
              <a:solidFill>
                <a:srgbClr val="31849B"/>
              </a:solidFill>
              <a:latin typeface="Marianne" panose="02000000000000000000" pitchFamily="2" charset="0"/>
            </a:endParaRPr>
          </a:p>
          <a:p>
            <a:r>
              <a:rPr lang="fr-FR" sz="1600" b="1" dirty="0">
                <a:solidFill>
                  <a:srgbClr val="31849B"/>
                </a:solidFill>
                <a:latin typeface="Marianne" panose="02000000000000000000" pitchFamily="2" charset="0"/>
              </a:rPr>
              <a:t>Les intentions peuvent être modifiées jusqu’à la fermeture du service. </a:t>
            </a:r>
          </a:p>
        </p:txBody>
      </p:sp>
    </p:spTree>
    <p:extLst>
      <p:ext uri="{BB962C8B-B14F-4D97-AF65-F5344CB8AC3E}">
        <p14:creationId xmlns:p14="http://schemas.microsoft.com/office/powerpoint/2010/main" val="120239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Prendre connaissance de l’avis du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669063" y="1628800"/>
            <a:ext cx="7719251" cy="4572000"/>
          </a:xfrm>
          <a:prstGeom prst="rect">
            <a:avLst/>
          </a:prstGeom>
        </p:spPr>
      </p:pic>
    </p:spTree>
    <p:extLst>
      <p:ext uri="{BB962C8B-B14F-4D97-AF65-F5344CB8AC3E}">
        <p14:creationId xmlns:p14="http://schemas.microsoft.com/office/powerpoint/2010/main" val="71565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611560" y="1040714"/>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r>
              <a:rPr lang="fr-FR" sz="1800" dirty="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a:p>
            <a:pPr marL="0" indent="0" defTabSz="1219170">
              <a:buNone/>
            </a:pPr>
            <a:r>
              <a:rPr lang="fr-FR" sz="1800" dirty="0">
                <a:solidFill>
                  <a:srgbClr val="31849B"/>
                </a:solidFill>
                <a:latin typeface="Marianne" panose="02000000000000000000" pitchFamily="2" charset="0"/>
              </a:rPr>
              <a:t>Le compte de l’élève permet uniquement de lire les demandes indiquées et l’avis du conseil de classe</a:t>
            </a:r>
            <a:r>
              <a:rPr lang="fr-FR" sz="1600" dirty="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a:solidFill>
                  <a:srgbClr val="31849B"/>
                </a:solidFill>
                <a:latin typeface="Marianne" panose="02000000000000000000" pitchFamily="2" charset="0"/>
              </a:rPr>
              <a:t>EduConnect</a:t>
            </a:r>
            <a:r>
              <a:rPr lang="fr-FR" sz="1800" dirty="0">
                <a:solidFill>
                  <a:srgbClr val="31849B"/>
                </a:solidFill>
                <a:latin typeface="Marianne" panose="02000000000000000000" pitchFamily="2" charset="0"/>
              </a:rPr>
              <a:t>,</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l’identifiant 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services 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123810" y="1743111"/>
            <a:ext cx="9016726" cy="4500000"/>
          </a:xfrm>
          <a:prstGeom prst="rect">
            <a:avLst/>
          </a:prstGeom>
        </p:spPr>
      </p:pic>
    </p:spTree>
    <p:extLst>
      <p:ext uri="{BB962C8B-B14F-4D97-AF65-F5344CB8AC3E}">
        <p14:creationId xmlns:p14="http://schemas.microsoft.com/office/powerpoint/2010/main" val="154612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412776"/>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2</a:t>
            </a:r>
            <a:r>
              <a:rPr lang="fr-FR" sz="3200" b="1" baseline="30000" dirty="0">
                <a:solidFill>
                  <a:schemeClr val="bg1"/>
                </a:solidFill>
                <a:latin typeface="Marianne" panose="02000000000000000000" pitchFamily="2" charset="0"/>
              </a:rPr>
              <a:t>de</a:t>
            </a:r>
            <a:endParaRPr lang="fr-FR" sz="3200" b="1"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b="1" i="1" dirty="0">
              <a:solidFill>
                <a:schemeClr val="bg1"/>
              </a:solidFill>
              <a:latin typeface="Marianne" panose="02000000000000000000" pitchFamily="2" charset="0"/>
            </a:endParaRPr>
          </a:p>
          <a:p>
            <a:r>
              <a:rPr lang="fr-FR" sz="2400" b="1" i="1" dirty="0">
                <a:solidFill>
                  <a:schemeClr val="bg1"/>
                </a:solidFill>
                <a:latin typeface="Marianne" panose="02000000000000000000" pitchFamily="2" charset="0"/>
              </a:rPr>
              <a:t>Dialogue avec le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2</a:t>
            </a:r>
            <a:r>
              <a:rPr lang="fr-FR" sz="2000" baseline="30000" dirty="0">
                <a:solidFill>
                  <a:srgbClr val="475E9F"/>
                </a:solidFill>
                <a:latin typeface="Marianne" panose="02000000000000000000" pitchFamily="2" charset="0"/>
              </a:rPr>
              <a:t>de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15616" y="2204864"/>
            <a:ext cx="7272808"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Un seul des représentants légaux de l’élève peut faire la saisie des intentions.</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En cas de difficulté les responsables légaux peuvent s’adresser au </a:t>
            </a:r>
            <a:r>
              <a:rPr lang="fr-FR" sz="1800">
                <a:solidFill>
                  <a:srgbClr val="31849B"/>
                </a:solidFill>
                <a:latin typeface="Marianne" panose="02000000000000000000" pitchFamily="2" charset="0"/>
              </a:rPr>
              <a:t>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42430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2</a:t>
            </a:r>
            <a:r>
              <a:rPr lang="fr-FR" sz="2000" baseline="30000" dirty="0">
                <a:solidFill>
                  <a:srgbClr val="475E9F"/>
                </a:solidFill>
                <a:latin typeface="Marianne" panose="02000000000000000000" pitchFamily="2" charset="0"/>
              </a:rPr>
              <a:t>de</a:t>
            </a:r>
            <a:endParaRPr lang="fr-FR" sz="2000" dirty="0">
              <a:solidFill>
                <a:srgbClr val="475E9F"/>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691680" y="762000"/>
            <a:ext cx="6350839" cy="5616000"/>
          </a:xfrm>
          <a:prstGeom prst="rect">
            <a:avLst/>
          </a:prstGeom>
        </p:spPr>
      </p:pic>
      <p:sp>
        <p:nvSpPr>
          <p:cNvPr id="9" name="Titre 8"/>
          <p:cNvSpPr>
            <a:spLocks noGrp="1"/>
          </p:cNvSpPr>
          <p:nvPr>
            <p:ph type="title"/>
          </p:nvPr>
        </p:nvSpPr>
        <p:spPr>
          <a:xfrm>
            <a:off x="323528" y="3429000"/>
            <a:ext cx="29523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Les étapes sont présentées avec des conseils pour s’informer et préparer son projet d’orientation</a:t>
            </a:r>
          </a:p>
        </p:txBody>
      </p:sp>
    </p:spTree>
    <p:extLst>
      <p:ext uri="{BB962C8B-B14F-4D97-AF65-F5344CB8AC3E}">
        <p14:creationId xmlns:p14="http://schemas.microsoft.com/office/powerpoint/2010/main" val="3821055977"/>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MINISTÈRIEL</Template>
  <TotalTime>950</TotalTime>
  <Words>452</Words>
  <Application>Microsoft Office PowerPoint</Application>
  <PresentationFormat>Affichage à l'écran (4:3)</PresentationFormat>
  <Paragraphs>110</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proviseur</cp:lastModifiedBy>
  <cp:revision>87</cp:revision>
  <dcterms:created xsi:type="dcterms:W3CDTF">2020-03-05T15:21:24Z</dcterms:created>
  <dcterms:modified xsi:type="dcterms:W3CDTF">2023-12-14T21:00:36Z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